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308" r:id="rId4"/>
    <p:sldId id="310" r:id="rId5"/>
    <p:sldId id="312" r:id="rId6"/>
    <p:sldId id="314" r:id="rId7"/>
    <p:sldId id="311" r:id="rId8"/>
    <p:sldId id="315" r:id="rId9"/>
    <p:sldId id="317" r:id="rId10"/>
    <p:sldId id="318" r:id="rId11"/>
    <p:sldId id="320" r:id="rId12"/>
    <p:sldId id="319" r:id="rId13"/>
    <p:sldId id="321" r:id="rId14"/>
    <p:sldId id="322" r:id="rId15"/>
    <p:sldId id="304" r:id="rId16"/>
    <p:sldId id="323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38" autoAdjust="0"/>
  </p:normalViewPr>
  <p:slideViewPr>
    <p:cSldViewPr snapToGrid="0">
      <p:cViewPr>
        <p:scale>
          <a:sx n="66" d="100"/>
          <a:sy n="66" d="100"/>
        </p:scale>
        <p:origin x="66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84871-9064-4DF1-A57F-FDC881029292}" type="datetimeFigureOut">
              <a:rPr lang="en-NL" smtClean="0"/>
              <a:t>07/11/2023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E61FA-CE72-418C-9C32-7C525003EEE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471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everybody, I’ll be presenting my project on the mass variations in the Lena Basin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92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process these coefficients to obtain amplitude and phase.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99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using the covariance matrix and error propagation we can look at the different coefficients. Using the 3 sigma rule we can say coefficients are significant if they are larger than the </a:t>
            </a:r>
            <a:r>
              <a:rPr lang="en-GB" dirty="0" err="1"/>
              <a:t>noise.The</a:t>
            </a:r>
            <a:r>
              <a:rPr lang="en-GB" dirty="0"/>
              <a:t> trend is significant for all except the intercept which seems to have some noise issues.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1940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see if the changes are significant, we can look at the signal to noise ratio of the coefficients of two periods. There is a slight change in the magnitude of the cosine function however  this is not really seen back in the magnitude or the day to function maximum.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0397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then repeat this for the longer data set the grace follow on mission had. We see more clear changes in this data set. Over time.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4692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then repeat this for the longer data set the grace follow on mission had. We see more clear changes in this data set. Over time.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2549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for </a:t>
            </a:r>
            <a:r>
              <a:rPr lang="en-GB" dirty="0" err="1"/>
              <a:t>graceplotter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544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I’d like to start with why we are interested in mass variations in the arctic basins in the first place. </a:t>
            </a:r>
          </a:p>
          <a:p>
            <a:r>
              <a:rPr lang="en-GB" dirty="0"/>
              <a:t>On the map you the rivers which drain into the arctic ocean from Eurasia. </a:t>
            </a:r>
          </a:p>
          <a:p>
            <a:r>
              <a:rPr lang="en-GB" dirty="0"/>
              <a:t>These discharge fresh water onto a fairly salty ocean which can in turn effect how the global ocean circulation is driven</a:t>
            </a:r>
          </a:p>
          <a:p>
            <a:r>
              <a:rPr lang="en-GB" dirty="0"/>
              <a:t>Secondly mass knowing mass changes on land can help understand sea level rise.</a:t>
            </a:r>
          </a:p>
          <a:p>
            <a:r>
              <a:rPr lang="en-GB" dirty="0"/>
              <a:t>The region is also affected by climate change a lot so knowing how this translates into mass changes is interesting to research.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974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these basin I studie the Lena basin.</a:t>
            </a:r>
          </a:p>
          <a:p>
            <a:r>
              <a:rPr lang="en-GB" dirty="0"/>
              <a:t>Its 2.4 million square </a:t>
            </a:r>
            <a:r>
              <a:rPr lang="en-GB" dirty="0" err="1"/>
              <a:t>kilometers</a:t>
            </a:r>
            <a:r>
              <a:rPr lang="en-GB" dirty="0"/>
              <a:t>. </a:t>
            </a:r>
          </a:p>
          <a:p>
            <a:r>
              <a:rPr lang="en-GB" dirty="0"/>
              <a:t>There have also been other studies into the area, however they only had 10 years of data and didn’t agree on one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422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data used was the stokes coefficients from the TU Graz &amp; a smoothed version from the university of Texas centre for space research. </a:t>
            </a:r>
          </a:p>
          <a:p>
            <a:r>
              <a:rPr lang="en-GB" dirty="0"/>
              <a:t>I replaced the order 1 coefficients as well as the level 2,0 in favour of  more accurate ones., Then also added a Glacial Isostatic adjustment trend. </a:t>
            </a:r>
          </a:p>
          <a:p>
            <a:r>
              <a:rPr lang="en-GB" dirty="0"/>
              <a:t>Finally, to verify these steps went well I used data from the </a:t>
            </a:r>
            <a:r>
              <a:rPr lang="en-GB" dirty="0" err="1"/>
              <a:t>graceplotter</a:t>
            </a:r>
            <a:r>
              <a:rPr lang="en-GB" dirty="0"/>
              <a:t> to compare my findings to.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7709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scale the coefficients to equivalent water heights using the top equation. (Using the </a:t>
            </a:r>
            <a:r>
              <a:rPr lang="en-GB" dirty="0" err="1"/>
              <a:t>lovenumbers</a:t>
            </a:r>
            <a:r>
              <a:rPr lang="en-GB" dirty="0"/>
              <a:t> and the pav/pw = 5. )</a:t>
            </a:r>
          </a:p>
          <a:p>
            <a:r>
              <a:rPr lang="en-GB" dirty="0"/>
              <a:t>And  calculate for a 1x1</a:t>
            </a:r>
            <a:r>
              <a:rPr lang="en-GB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° </a:t>
            </a:r>
            <a:r>
              <a:rPr lang="en-GB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gridcell</a:t>
            </a:r>
            <a:r>
              <a:rPr lang="en-GB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as shown in the lower equation.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463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this we obtain a map as following. Which can then be masked to just keep the area in the basin and we can then in turn obtain the mean of this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303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yields the time series as followed …</a:t>
            </a:r>
          </a:p>
          <a:p>
            <a:r>
              <a:rPr lang="en-GB" dirty="0"/>
              <a:t>We see all three are fairly close. The smoothed time series seems somewhat better and thus is used preliminary.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243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try a set of different trend lines. When we consider a linear trendline, we see that there is </a:t>
            </a:r>
            <a:r>
              <a:rPr lang="en-GB" dirty="0" err="1"/>
              <a:t>defitely</a:t>
            </a:r>
            <a:r>
              <a:rPr lang="en-GB" dirty="0"/>
              <a:t> some change. These still have fairly high RMSE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443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we try include an annual signal we can obtain a better fit. Splitting the time series into 3 improves this even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E61FA-CE72-418C-9C32-7C525003EEEF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164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6C7D-E464-F3EB-127D-7E397DEF4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97649-7301-88C6-3A48-72C6433A1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AAB5-F679-14C7-9C38-46F5EAD5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3A74-7937-4C91-9BD3-97B2FCBF5E2B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682B3-2FB7-6D53-50F6-04AF3AF0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53DE0-865E-C633-0DC2-5057E1D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82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9317-2206-E8F0-EFBB-D111C657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882BA-4974-47EA-428A-544008EAB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2D70A-228A-802D-89F5-C558A880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D29D-00FE-4A35-9F62-2FA38FD839E3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AFD62-D4FC-6363-BBF9-9DA4BF7C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59B4D-11ED-47FE-950A-FBD4F79F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275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9B5B1-1B3E-0E0D-326F-BBA974816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67938-0242-2EE4-DBFC-E54BC9A4F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50B99-A13B-6630-B024-D21D9753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3363-CCF8-445C-8D42-2093C6614D57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240C-63E9-C96A-9260-08193E5AC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F859B-B4FD-8EE9-2619-7DFBCF99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972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4F58-2602-F163-E432-1D07EB40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42575-E064-312E-75E0-B91326DE9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41A28-DB40-8A04-5E7B-2A1A7CA7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01DB0-25DF-452A-807D-3AD7CA4D26A2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D7E5D-DF7F-9783-B543-DE357EEE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1BB-6C32-1531-7519-65E71C1F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521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4EF7-D760-2C80-A44D-32A83873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D944-DAB0-A7E9-1ADF-677596903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D06B-7113-CB3D-C626-7F859C1D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C67A-BA4D-4A9A-A829-58D5676053B5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FF0E3-CF00-0564-D410-176C26E0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6F01-9F31-0CC8-3E51-8B88325C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855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BB2E-B26F-FEC6-1127-783927CA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6119B-A219-AEA3-AB5F-15E28BFA7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240F6-9478-5CF7-9ECC-EC073A735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AB396-E787-DF87-F2D6-79114296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2B7E-0D21-4B01-81A6-AB7C4739EF0F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C4CC2-AABD-BABD-C126-82356CBC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7BBCE-BEB5-30A8-6AB0-CBA2855A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208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0EB9-E9B7-29BD-9D36-2E6F3DE7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6F23D-8F53-E322-08BD-F782C6AC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76408-E0AA-1800-9AC2-88FDF541B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70591-F031-218C-5FF6-DD5E98576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6582A-1504-4F53-44F4-7D2A825F7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F2458-DFE9-7CA8-61AE-C3234662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2962-58B7-47B6-BFCE-68F1396D1D52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1E81F-382C-2CBB-894E-D3C178DD0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1DD2BF-EFE2-463E-E82F-06F61F4C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118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8A22-6489-1B60-9A75-118B4132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A8740-2249-5C83-BCF1-465C9EE0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E877-BDB5-4CA4-8D6E-B9186CD5DD13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89ABD-CE96-603C-EAC5-CE4E5E2F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828EA-C9CE-D762-E785-FF7D450A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354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2670C-8700-81E5-36A7-F8FA34F7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85081-D154-437C-BD34-B1BA331725F1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A9C7C-9ED3-5F1C-3FEF-0084AC7C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89BD2-34D5-CCC5-D383-445BD920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0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B44D-2ED4-8E68-8889-A8D793B7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E75D6-2E3A-E04B-F3CF-9EE57F1E8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FE18E-132B-8A3B-EEAA-850259013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EAD06-6B0C-90AA-DF9D-562FFBED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26F6-C1B6-43FC-9CBB-AEFB24F1D8E3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9B6FD-F439-3B9D-B16A-5DA75B44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F5A0-7328-F1D5-1A05-F6C9BFEB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680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0AAA-D908-0AFB-1744-9DDBDE24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8AC8E-6AB3-20AB-C82B-3F57FDF08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52D56-B097-3FB2-76EB-A2CD18C69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5DBDF-966D-37A6-A449-692A1199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6CFC-FB3A-4150-B527-51FE429A81F9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6E4C2-3F66-6D1D-2A53-8926E4B7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BFAEC-7A91-B04B-F3C9-201DAD03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20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CE968-2999-0539-F191-F98871BC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5748-42C8-0FC7-74C0-62C486E46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80FBC-0642-EA55-DEC7-16ED9C530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9A588-F5F9-4169-80E4-819DCE3E638E}" type="datetime8">
              <a:rPr lang="en-NL" smtClean="0"/>
              <a:t>07/11/2023 16:39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38423-94DA-F9B7-97CD-09C5B23B7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3268A-9E08-3AC1-D16D-3555C5BFF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E6551-92F1-4744-A43B-D2E43C64C80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000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2C454-7E96-5AA5-6622-8F2E5E113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" b="3281"/>
          <a:stretch/>
        </p:blipFill>
        <p:spPr>
          <a:xfrm>
            <a:off x="-31423" y="-94268"/>
            <a:ext cx="12254845" cy="7046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5CB27-3611-21C4-154F-A7BAEF818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56014"/>
            <a:ext cx="12254845" cy="861030"/>
          </a:xfrm>
        </p:spPr>
        <p:txBody>
          <a:bodyPr>
            <a:noAutofit/>
          </a:bodyPr>
          <a:lstStyle/>
          <a:p>
            <a:r>
              <a:rPr lang="en-GB" sz="4400" kern="1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mass variation in the Lena river basin using GRACE.</a:t>
            </a:r>
            <a:endParaRPr lang="en-NL" sz="149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62C46-C9E8-49E3-B948-356EF540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8853" y="3859414"/>
            <a:ext cx="859429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AESM5210C - David Haasnoot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13C34202-25C9-DA78-43D7-241FB171D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051" y="5403315"/>
            <a:ext cx="4826947" cy="2271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8AA60-D3C7-6685-C699-B6EE1A04776C}"/>
              </a:ext>
            </a:extLst>
          </p:cNvPr>
          <p:cNvSpPr txBox="1"/>
          <p:nvPr/>
        </p:nvSpPr>
        <p:spPr>
          <a:xfrm>
            <a:off x="9252857" y="6667326"/>
            <a:ext cx="3001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chemeClr val="bg1"/>
                </a:solidFill>
                <a:effectLst/>
              </a:rPr>
              <a:t>Photo: </a:t>
            </a:r>
            <a:r>
              <a:rPr lang="en-GB" sz="1200" dirty="0">
                <a:solidFill>
                  <a:schemeClr val="bg1"/>
                </a:solidFill>
              </a:rPr>
              <a:t>A</a:t>
            </a:r>
            <a:r>
              <a:rPr lang="en-GB" sz="1200" b="0" i="0" dirty="0">
                <a:solidFill>
                  <a:schemeClr val="bg1"/>
                </a:solidFill>
                <a:effectLst/>
              </a:rPr>
              <a:t>ndrei </a:t>
            </a:r>
            <a:r>
              <a:rPr lang="en-GB" sz="1200" b="0" i="0" dirty="0" err="1">
                <a:solidFill>
                  <a:schemeClr val="bg1"/>
                </a:solidFill>
                <a:effectLst/>
              </a:rPr>
              <a:t>Berezovskii</a:t>
            </a:r>
            <a:r>
              <a:rPr lang="en-GB" sz="1200" b="0" i="0" dirty="0">
                <a:solidFill>
                  <a:schemeClr val="bg1"/>
                </a:solidFill>
                <a:effectLst/>
              </a:rPr>
              <a:t>, istockphoto.com</a:t>
            </a:r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0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/>
              <a:t>Process coefficients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10</a:t>
            </a:fld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2B6781-559F-9972-708E-01FAE290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5012"/>
                <a:ext cx="10515600" cy="4351338"/>
              </a:xfrm>
            </p:spPr>
            <p:txBody>
              <a:bodyPr/>
              <a:lstStyle/>
              <a:p>
                <a:r>
                  <a:rPr lang="en-GB" kern="1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Compute amplitude &amp; phase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𝐹</m:t>
                      </m:r>
                      <m:r>
                        <a:rPr lang="en-GB" sz="220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L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GB" sz="22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NL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NL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2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200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200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F</m:t>
                          </m:r>
                        </m:sub>
                      </m:sSub>
                      <m:r>
                        <a:rPr lang="en-GB" sz="22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L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</m:sub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E</m:t>
                                  </m:r>
                                </m:sub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DE</m:t>
                              </m:r>
                              <m: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cov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E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200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GB" sz="22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NL" sz="22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200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200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ϕ</m:t>
                          </m:r>
                        </m:sub>
                      </m:sSub>
                      <m:r>
                        <a:rPr lang="en-GB" sz="2200" i="1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NL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200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sub>
                                <m:sup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−2</m:t>
                              </m:r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𝐷𝐸</m:t>
                              </m:r>
                              <m:r>
                                <a:rPr lang="en-GB" sz="22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2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cov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NL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GB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NL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GB" dirty="0">
                    <a:ea typeface="Cambria" panose="02040503050406030204" pitchFamily="18" charset="0"/>
                  </a:rPr>
                  <a:t> -&gt; Day in year when function is at its maximum: shift in seasonality</a:t>
                </a:r>
              </a:p>
              <a:p>
                <a:r>
                  <a:rPr lang="en-GB" dirty="0">
                    <a:ea typeface="Cambria" panose="02040503050406030204" pitchFamily="18" charset="0"/>
                  </a:rPr>
                  <a:t>Other errors from covariance matrix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2B6781-559F-9972-708E-01FAE290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5012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5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/>
              <a:t>Coefficients significance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11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8591277-928E-BDAE-541E-AC54DDF45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2" y="1862137"/>
            <a:ext cx="620077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7BF3218-22B9-74CA-3288-87525E08E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48" y="3611563"/>
            <a:ext cx="4123326" cy="31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7B1485B1-DD86-715D-0DB7-149D1145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78" y="319088"/>
            <a:ext cx="4123326" cy="31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15C672-4538-6124-DEA1-4F285E24BA78}"/>
              </a:ext>
            </a:extLst>
          </p:cNvPr>
          <p:cNvSpPr/>
          <p:nvPr/>
        </p:nvSpPr>
        <p:spPr>
          <a:xfrm>
            <a:off x="859973" y="2206609"/>
            <a:ext cx="653141" cy="286613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3BE8E-0B9B-B46C-A92F-5ADCD54CADCB}"/>
              </a:ext>
            </a:extLst>
          </p:cNvPr>
          <p:cNvCxnSpPr>
            <a:cxnSpLocks/>
            <a:endCxn id="6154" idx="1"/>
          </p:cNvCxnSpPr>
          <p:nvPr/>
        </p:nvCxnSpPr>
        <p:spPr>
          <a:xfrm flipV="1">
            <a:off x="3178629" y="1874044"/>
            <a:ext cx="3778249" cy="1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3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Change in trend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12</a:t>
            </a:fld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2B6781-559F-9972-708E-01FAE290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66309" cy="4351338"/>
              </a:xfrm>
            </p:spPr>
            <p:txBody>
              <a:bodyPr/>
              <a:lstStyle/>
              <a:p>
                <a:r>
                  <a:rPr lang="en-GB" kern="100" dirty="0"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Signal to noise ratio: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𝑆𝑁𝑅</m:t>
                      </m:r>
                      <m:r>
                        <a:rPr lang="en-GB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NL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NL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L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L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NL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NL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NL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NL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GB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N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NL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2B6781-559F-9972-708E-01FAE290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66309" cy="4351338"/>
              </a:xfrm>
              <a:blipFill>
                <a:blip r:embed="rId3"/>
                <a:stretch>
                  <a:fillRect l="-2699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9D3BEBFE-4044-E632-B90E-7119F0EC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04" y="1912856"/>
            <a:ext cx="6449290" cy="488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1A36EF2-025B-6BE3-9CDD-91F65FF94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0228" y="1420765"/>
                <a:ext cx="8120743" cy="390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𝐶</m:t>
                      </m:r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𝐷</m:t>
                      </m:r>
                      <m:func>
                        <m:func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ω</m:t>
                          </m:r>
                        </m:e>
                      </m:func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𝐸</m:t>
                      </m:r>
                      <m:func>
                        <m:func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ω</m:t>
                          </m:r>
                        </m:e>
                      </m:func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1A36EF2-025B-6BE3-9CDD-91F65FF94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28" y="1420765"/>
                <a:ext cx="8120743" cy="390807"/>
              </a:xfrm>
              <a:prstGeom prst="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AC650B88-868E-30C5-1577-B759199C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9" y="3169214"/>
            <a:ext cx="4709820" cy="35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7AF27E-EC34-E2E2-5F58-51B43709B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5" t="19792" r="16594" b="37925"/>
          <a:stretch/>
        </p:blipFill>
        <p:spPr bwMode="auto">
          <a:xfrm>
            <a:off x="1440179" y="3590197"/>
            <a:ext cx="1008045" cy="1997803"/>
          </a:xfrm>
          <a:prstGeom prst="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9ECBDD22-5801-0566-FF18-EAE41DE2B5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9988" y="6467193"/>
                <a:ext cx="8120743" cy="390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L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Oct 2009 </a:t>
                </a:r>
                <a:endParaRPr lang="en-NL" sz="1600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9ECBDD22-5801-0566-FF18-EAE41DE2B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988" y="6467193"/>
                <a:ext cx="8120743" cy="390807"/>
              </a:xfrm>
              <a:prstGeom prst="rect">
                <a:avLst/>
              </a:prstGeom>
              <a:blipFill>
                <a:blip r:embed="rId8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05494C-497E-B0C8-4FC7-4B96E80967E4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448224" y="4589099"/>
            <a:ext cx="1168736" cy="187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Change in trend – ‘</a:t>
            </a:r>
            <a:r>
              <a:rPr lang="en-GB" sz="4000" dirty="0" err="1"/>
              <a:t>Thegraceplotter</a:t>
            </a:r>
            <a:r>
              <a:rPr lang="en-GB" sz="4000" dirty="0"/>
              <a:t>’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13</a:t>
            </a:fld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1A36EF2-025B-6BE3-9CDD-91F65FF94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3133" y="1420765"/>
                <a:ext cx="8120743" cy="390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𝐶</m:t>
                      </m:r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𝐷</m:t>
                      </m:r>
                      <m:func>
                        <m:func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ω</m:t>
                          </m:r>
                        </m:e>
                      </m:func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𝐸</m:t>
                      </m:r>
                      <m:func>
                        <m:func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ω</m:t>
                          </m:r>
                        </m:e>
                      </m:func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1A36EF2-025B-6BE3-9CDD-91F65FF94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133" y="1420765"/>
                <a:ext cx="8120743" cy="390807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9DE78795-9767-E638-5EB6-446443F4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20" y="1848703"/>
            <a:ext cx="6535309" cy="500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42B48C0-49A3-6525-4C73-36D490D7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1" y="2322805"/>
            <a:ext cx="5335233" cy="40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2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Conclusion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14</a:t>
            </a:fld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59E0AD7-1487-0E87-B140-77A397C9C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1933038"/>
            <a:ext cx="4066309" cy="4351338"/>
          </a:xfrm>
        </p:spPr>
        <p:txBody>
          <a:bodyPr/>
          <a:lstStyle/>
          <a:p>
            <a:r>
              <a:rPr lang="en-GB" kern="1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Including GFO data shows clear trend</a:t>
            </a:r>
          </a:p>
          <a:p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term variability</a:t>
            </a:r>
          </a:p>
          <a:p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effort into reducing error/attaining better fit</a:t>
            </a:r>
          </a:p>
          <a:p>
            <a:pPr lvl="1"/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more precise  attribution of change</a:t>
            </a:r>
          </a:p>
          <a:p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1003E9-5C5A-2596-E44A-9E5428CA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911" y="1848702"/>
            <a:ext cx="6535309" cy="500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9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B64251C-432A-419D-A275-C16685B82C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500" y="5835457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16</a:t>
            </a:fld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15C672-4538-6124-DEA1-4F285E24BA78}"/>
              </a:ext>
            </a:extLst>
          </p:cNvPr>
          <p:cNvSpPr/>
          <p:nvPr/>
        </p:nvSpPr>
        <p:spPr>
          <a:xfrm>
            <a:off x="859973" y="2206609"/>
            <a:ext cx="653141" cy="286613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82D1F-9B85-A15B-6E2C-D1D147D3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8" y="1677291"/>
            <a:ext cx="620077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3BE8E-0B9B-B46C-A92F-5ADCD54CADCB}"/>
              </a:ext>
            </a:extLst>
          </p:cNvPr>
          <p:cNvCxnSpPr>
            <a:cxnSpLocks/>
          </p:cNvCxnSpPr>
          <p:nvPr/>
        </p:nvCxnSpPr>
        <p:spPr>
          <a:xfrm flipV="1">
            <a:off x="3383280" y="1863611"/>
            <a:ext cx="3750873" cy="248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D06B1458-6284-59A8-4925-50CAF118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41" y="614241"/>
            <a:ext cx="4238669" cy="319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292B8B2-E774-3114-06CA-39E71584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295" y="4023959"/>
            <a:ext cx="3930515" cy="296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444636"/>
            <a:ext cx="8173854" cy="1023584"/>
          </a:xfrm>
        </p:spPr>
        <p:txBody>
          <a:bodyPr>
            <a:normAutofit/>
          </a:bodyPr>
          <a:lstStyle/>
          <a:p>
            <a:r>
              <a:rPr lang="en-GB" sz="4000" dirty="0"/>
              <a:t>Coefficients significance – grace plotter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42564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Why are mass variations in the arctic important? 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2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1D0C33D-2A52-B5E3-4692-024B45A26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6634" y="1912856"/>
            <a:ext cx="8615366" cy="4831187"/>
          </a:xfr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1DE1AEB-40C6-80A0-A3C0-1305673A4F97}"/>
              </a:ext>
            </a:extLst>
          </p:cNvPr>
          <p:cNvSpPr txBox="1">
            <a:spLocks/>
          </p:cNvSpPr>
          <p:nvPr/>
        </p:nvSpPr>
        <p:spPr>
          <a:xfrm>
            <a:off x="141214" y="1740310"/>
            <a:ext cx="3636129" cy="486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Fresh water discharge arctic ocean</a:t>
            </a:r>
          </a:p>
          <a:p>
            <a:pPr lvl="1"/>
            <a:r>
              <a:rPr lang="en-GB" dirty="0"/>
              <a:t>Global ocean circulation</a:t>
            </a:r>
          </a:p>
          <a:p>
            <a:pPr lvl="1"/>
            <a:r>
              <a:rPr lang="en-GB" dirty="0"/>
              <a:t>Sea level rise</a:t>
            </a:r>
          </a:p>
          <a:p>
            <a:r>
              <a:rPr lang="en-GB" dirty="0"/>
              <a:t>Region affected by Climate change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69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Lena Basin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3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1D0C33D-2A52-B5E3-4692-024B45A26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6634" y="1912856"/>
            <a:ext cx="8615366" cy="4831187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01DE1AEB-40C6-80A0-A3C0-1305673A4F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214" y="1740310"/>
                <a:ext cx="3636129" cy="48669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2 400 000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Large enough for grace</a:t>
                </a:r>
              </a:p>
              <a:p>
                <a:r>
                  <a:rPr lang="en-GB" dirty="0"/>
                  <a:t>Well studied</a:t>
                </a:r>
              </a:p>
              <a:p>
                <a:pPr lvl="1"/>
                <a:r>
                  <a:rPr lang="en-GB" dirty="0" err="1">
                    <a:effectLst/>
                    <a:ea typeface="Calibri" panose="020F0502020204030204" pitchFamily="34" charset="0"/>
                  </a:rPr>
                  <a:t>Landerer</a:t>
                </a:r>
                <a:r>
                  <a:rPr lang="en-GB" dirty="0">
                    <a:effectLst/>
                    <a:ea typeface="Calibri" panose="020F0502020204030204" pitchFamily="34" charset="0"/>
                  </a:rPr>
                  <a:t>, 2010</a:t>
                </a:r>
              </a:p>
              <a:p>
                <a:pPr lvl="1"/>
                <a:r>
                  <a:rPr lang="en-GB" dirty="0">
                    <a:ea typeface="Calibri" panose="020F0502020204030204" pitchFamily="34" charset="0"/>
                  </a:rPr>
                  <a:t>Vey, 2012</a:t>
                </a:r>
                <a:endParaRPr lang="en-GB" dirty="0">
                  <a:effectLst/>
                  <a:ea typeface="Calibri" panose="020F0502020204030204" pitchFamily="34" charset="0"/>
                </a:endParaRPr>
              </a:p>
              <a:p>
                <a:pPr lvl="1"/>
                <a:r>
                  <a:rPr lang="en-GB" dirty="0" err="1">
                    <a:effectLst/>
                    <a:ea typeface="Calibri" panose="020F0502020204030204" pitchFamily="34" charset="0"/>
                  </a:rPr>
                  <a:t>Velicogna</a:t>
                </a:r>
                <a:r>
                  <a:rPr lang="en-GB" dirty="0">
                    <a:ea typeface="Calibri" panose="020F0502020204030204" pitchFamily="34" charset="0"/>
                  </a:rPr>
                  <a:t>, 2012	</a:t>
                </a:r>
              </a:p>
              <a:p>
                <a:r>
                  <a:rPr lang="en-GB" dirty="0"/>
                  <a:t>Mixed results &amp; data till 2012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01DE1AEB-40C6-80A0-A3C0-1305673A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4" y="1740310"/>
                <a:ext cx="3636129" cy="4866967"/>
              </a:xfrm>
              <a:prstGeom prst="rect">
                <a:avLst/>
              </a:prstGeom>
              <a:blipFill>
                <a:blip r:embed="rId4"/>
                <a:stretch>
                  <a:fillRect l="-30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87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Data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4</a:t>
            </a:fld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3BF22B-A94F-B1C9-5683-7F60A8751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Stokes coefficients GRACE:</a:t>
                </a:r>
              </a:p>
              <a:p>
                <a:pPr lvl="1"/>
                <a:r>
                  <a:rPr lang="en-GB" dirty="0"/>
                  <a:t>ITSG-Grace2018 – TU Graz</a:t>
                </a:r>
              </a:p>
              <a:p>
                <a:pPr lvl="1"/>
                <a:r>
                  <a:rPr lang="en-GB" dirty="0"/>
                  <a:t>Smoothed DDK4 – UTCSR </a:t>
                </a:r>
              </a:p>
              <a:p>
                <a:r>
                  <a:rPr lang="en-GB" dirty="0"/>
                  <a:t>Replace: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  <a:r>
                  <a:rPr lang="en-NL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&amp; </m:t>
                    </m:r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GB" dirty="0"/>
                  <a:t> (leander, 2023)</a:t>
                </a:r>
              </a:p>
              <a:p>
                <a:pPr marL="0" indent="0">
                  <a:buNone/>
                </a:pPr>
                <a:r>
                  <a:rPr lang="en-GB" dirty="0"/>
                  <a:t>       	 </a:t>
                </a:r>
                <a14:m>
                  <m:oMath xmlns:m="http://schemas.openxmlformats.org/officeDocument/2006/math"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      </m:t>
                    </m:r>
                    <m:sSub>
                      <m:sSubPr>
                        <m:ctrlPr>
                          <a:rPr lang="en-NL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&amp;</m:t>
                    </m:r>
                    <m:r>
                      <a:rPr lang="en-GB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en-NL"/>
                      <m:t>Loomis</m:t>
                    </m:r>
                    <m:r>
                      <m:rPr>
                        <m:nor/>
                      </m:rPr>
                      <a:rPr lang="en-GB" b="0" i="0" smtClean="0"/>
                      <m:t>, </m:t>
                    </m:r>
                    <m:r>
                      <m:rPr>
                        <m:nor/>
                      </m:rPr>
                      <a:rPr lang="en-GB"/>
                      <m:t>2020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/>
                  <a:t>Glacial Isostatic Adjustment (GIA) trend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Thegraceplotter.com - GFO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lvl="1"/>
                <a:endParaRPr lang="en-NL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3BF22B-A94F-B1C9-5683-7F60A8751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58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Processing stokes coefficients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5</a:t>
            </a:fld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3BF22B-A94F-B1C9-5683-7F60A8751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Scaling:</a:t>
                </a:r>
                <a:endParaRPr lang="en-GB" i="1" dirty="0">
                  <a:effectLst/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𝑙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GB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δ</m:t>
                        </m:r>
                        <m:sSub>
                          <m:sSub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</m:sup>
                    </m:sSubSup>
                    <m:r>
                      <a:rPr lang="en-GB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  <m:d>
                          <m:d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  <m:d>
                          <m:d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NL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GB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den>
                    </m:f>
                    <m:f>
                      <m:fPr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𝑎𝑣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δ</m:t>
                        </m:r>
                        <m:acc>
                          <m:accPr>
                            <m:chr m:val="̅"/>
                            <m:ctrlPr>
                              <a:rPr lang="en-NL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𝑙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.</a:t>
                </a:r>
              </a:p>
              <a:p>
                <a:r>
                  <a:rPr lang="en-GB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Computing 1°x1° per grid cell: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δ</m:t>
                      </m:r>
                      <m:sSub>
                        <m:sSubPr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λ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𝑙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NL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NL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NL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𝑤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NL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𝑙𝑚</m:t>
                          </m:r>
                        </m:sub>
                      </m:sSub>
                      <m:d>
                        <m:dPr>
                          <m:ctrlPr>
                            <a:rPr lang="en-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λ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GB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θϵ</m:t>
                    </m:r>
                    <m:d>
                      <m:dPr>
                        <m:begChr m:val="["/>
                        <m:endChr m:val="]"/>
                        <m:ctrlPr>
                          <a:rPr lang="en-NL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90,150</m:t>
                        </m:r>
                      </m:e>
                    </m:d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lon</m:t>
                    </m:r>
                    <m:r>
                      <a:rPr lang="en-GB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endParaRPr lang="en-GB" b="0" i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λϵ</m:t>
                    </m:r>
                    <m:r>
                      <a:rPr lang="en-GB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[50,80]</m:t>
                    </m:r>
                  </m:oMath>
                </a14:m>
                <a:r>
                  <a:rPr lang="en-GB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lat</a:t>
                </a:r>
              </a:p>
              <a:p>
                <a:pPr marL="0" indent="0">
                  <a:buNone/>
                </a:pPr>
                <a:endParaRPr lang="en-GB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3BF22B-A94F-B1C9-5683-7F60A8751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39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Maps of equivalent water height anomaly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6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14035-6DC5-DBFD-E534-0D4BE1D13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1" y="1925323"/>
            <a:ext cx="5532517" cy="49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80B76E-3002-18E7-FB61-961312DE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9123"/>
            <a:ext cx="5583860" cy="50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2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Timeseries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7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627B793-D8C2-B0A3-81CB-33296F8C7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2" y="1994858"/>
            <a:ext cx="11038348" cy="4726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13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Trend – linear &amp; cubic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8</a:t>
            </a:fld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B52EE5D-4BEA-6821-01BA-3A311881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89" y="1929704"/>
            <a:ext cx="5952289" cy="460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36B707B-D05A-16E7-5232-AA4B8D14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9704"/>
            <a:ext cx="5952289" cy="460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FC36A51-95C0-3E9B-2AEF-90811729F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04" y="6447100"/>
            <a:ext cx="3940629" cy="39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RMSE = 3,15cm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0954FC0-5DAC-CFEC-D9A0-68951C6BF172}"/>
              </a:ext>
            </a:extLst>
          </p:cNvPr>
          <p:cNvSpPr txBox="1">
            <a:spLocks/>
          </p:cNvSpPr>
          <p:nvPr/>
        </p:nvSpPr>
        <p:spPr>
          <a:xfrm>
            <a:off x="6660540" y="6447100"/>
            <a:ext cx="3940629" cy="39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RMSE = 3,21cm</a:t>
            </a:r>
          </a:p>
        </p:txBody>
      </p:sp>
    </p:spTree>
    <p:extLst>
      <p:ext uri="{BB962C8B-B14F-4D97-AF65-F5344CB8AC3E}">
        <p14:creationId xmlns:p14="http://schemas.microsoft.com/office/powerpoint/2010/main" val="141856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183-EB97-5249-F42C-834E2B1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44636"/>
            <a:ext cx="10591999" cy="1023584"/>
          </a:xfrm>
        </p:spPr>
        <p:txBody>
          <a:bodyPr>
            <a:normAutofit/>
          </a:bodyPr>
          <a:lstStyle/>
          <a:p>
            <a:r>
              <a:rPr lang="en-GB" sz="4000" dirty="0"/>
              <a:t>Trend – annual with cubic &amp; split in 3</a:t>
            </a:r>
            <a:endParaRPr lang="en-NL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92B-9C6D-F976-DD7A-0317206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51-92F1-4744-A43B-D2E43C64C803}" type="slidenum">
              <a:rPr lang="en-NL" smtClean="0">
                <a:solidFill>
                  <a:schemeClr val="bg1"/>
                </a:solidFill>
              </a:rPr>
              <a:t>9</a:t>
            </a:fld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FC36A51-95C0-3E9B-2AEF-90811729F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04" y="6447100"/>
            <a:ext cx="3940629" cy="39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RMSE = 2,41cm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0954FC0-5DAC-CFEC-D9A0-68951C6BF172}"/>
              </a:ext>
            </a:extLst>
          </p:cNvPr>
          <p:cNvSpPr txBox="1">
            <a:spLocks/>
          </p:cNvSpPr>
          <p:nvPr/>
        </p:nvSpPr>
        <p:spPr>
          <a:xfrm>
            <a:off x="6660540" y="6447100"/>
            <a:ext cx="3940629" cy="39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RMSE = 1,84cm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6CDB34-70B7-12E1-AE7C-50074BC9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098539"/>
            <a:ext cx="56959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4D93EA8-60C3-9329-6433-ADC8C44C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031980"/>
            <a:ext cx="56959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15BAF6-EBFA-5711-3E9E-7D5DB3CA3730}"/>
              </a:ext>
            </a:extLst>
          </p:cNvPr>
          <p:cNvSpPr/>
          <p:nvPr/>
        </p:nvSpPr>
        <p:spPr>
          <a:xfrm>
            <a:off x="5976258" y="1930696"/>
            <a:ext cx="6015718" cy="4416109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1B836B78-522C-B7AA-C8FF-7B92D64EF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3133" y="1420765"/>
                <a:ext cx="8120743" cy="390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𝐵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𝐶</m:t>
                      </m:r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𝐷</m:t>
                      </m:r>
                      <m:func>
                        <m:func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ω</m:t>
                          </m:r>
                        </m:e>
                      </m:func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𝐸</m:t>
                      </m:r>
                      <m:func>
                        <m:func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ω</m:t>
                          </m:r>
                        </m:e>
                      </m:func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1B836B78-522C-B7AA-C8FF-7B92D64EF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133" y="1420765"/>
                <a:ext cx="8120743" cy="390807"/>
              </a:xfrm>
              <a:prstGeom prst="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1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944</Words>
  <Application>Microsoft Office PowerPoint</Application>
  <PresentationFormat>Widescreen</PresentationFormat>
  <Paragraphs>122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Analysis of mass variation in the Lena river basin using GRACE.</vt:lpstr>
      <vt:lpstr>Why are mass variations in the arctic important? </vt:lpstr>
      <vt:lpstr>Lena Basin</vt:lpstr>
      <vt:lpstr>Data</vt:lpstr>
      <vt:lpstr>Processing stokes coefficients</vt:lpstr>
      <vt:lpstr>Maps of equivalent water height anomaly</vt:lpstr>
      <vt:lpstr>Timeseries</vt:lpstr>
      <vt:lpstr>Trend – linear &amp; cubic</vt:lpstr>
      <vt:lpstr>Trend – annual with cubic &amp; split in 3</vt:lpstr>
      <vt:lpstr>Process coefficients</vt:lpstr>
      <vt:lpstr>Coefficients significance</vt:lpstr>
      <vt:lpstr>Change in trend</vt:lpstr>
      <vt:lpstr>Change in trend – ‘Thegraceplotter’</vt:lpstr>
      <vt:lpstr>Conclusion</vt:lpstr>
      <vt:lpstr>Questions?</vt:lpstr>
      <vt:lpstr>Coefficients significance – grace plotter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Particle filtering in discharge modelling </dc:title>
  <dc:creator>David Haasnoot</dc:creator>
  <cp:lastModifiedBy>David Haasnoot</cp:lastModifiedBy>
  <cp:revision>36</cp:revision>
  <dcterms:created xsi:type="dcterms:W3CDTF">2023-10-31T12:46:16Z</dcterms:created>
  <dcterms:modified xsi:type="dcterms:W3CDTF">2023-11-07T16:46:52Z</dcterms:modified>
</cp:coreProperties>
</file>